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ano%20dokumentai\T-AIDS%20Erasmus%20+\skaiciavimai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ano%20dokumentai\T-AIDS%20Erasmus%20+\skaiciavimai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Lapas1!$B$4:$B$6</c:f>
              <c:strCache>
                <c:ptCount val="3"/>
                <c:pt idx="0">
                  <c:v>9 - 13 metų</c:v>
                </c:pt>
                <c:pt idx="1">
                  <c:v>14 - 16 metų</c:v>
                </c:pt>
                <c:pt idx="2">
                  <c:v>17 - 20 metų</c:v>
                </c:pt>
              </c:strCache>
            </c:strRef>
          </c:cat>
          <c:val>
            <c:numRef>
              <c:f>Lapas1!$C$4:$C$6</c:f>
              <c:numCache>
                <c:formatCode>0%</c:formatCode>
                <c:ptCount val="3"/>
                <c:pt idx="0">
                  <c:v>0.62</c:v>
                </c:pt>
                <c:pt idx="1">
                  <c:v>0.37</c:v>
                </c:pt>
                <c:pt idx="2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704216"/>
        <c:axId val="15879451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Lapas1!$B$4:$B$6</c15:sqref>
                        </c15:formulaRef>
                      </c:ext>
                    </c:extLst>
                    <c:strCache>
                      <c:ptCount val="3"/>
                      <c:pt idx="0">
                        <c:v>9 - 13 metų</c:v>
                      </c:pt>
                      <c:pt idx="1">
                        <c:v>14 - 16 metų</c:v>
                      </c:pt>
                      <c:pt idx="2">
                        <c:v>17 - 20 metų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Lapas1!$D$4:$D$6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15870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794512"/>
        <c:crosses val="autoZero"/>
        <c:auto val="1"/>
        <c:lblAlgn val="ctr"/>
        <c:lblOffset val="100"/>
        <c:noMultiLvlLbl val="0"/>
      </c:catAx>
      <c:valAx>
        <c:axId val="15879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704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Lapas1!$C$92</c:f>
              <c:strCache>
                <c:ptCount val="1"/>
                <c:pt idx="0">
                  <c:v>Televizorių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100%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Lapas1!$D$92:$E$92</c:f>
              <c:numCache>
                <c:formatCode>0%</c:formatCode>
                <c:ptCount val="1"/>
                <c:pt idx="0">
                  <c:v>0.25</c:v>
                </c:pt>
              </c:numCache>
              <c:extLst/>
            </c:numRef>
          </c:val>
        </c:ser>
        <c:ser>
          <c:idx val="1"/>
          <c:order val="1"/>
          <c:tx>
            <c:strRef>
              <c:f>Lapas1!$C$93</c:f>
              <c:strCache>
                <c:ptCount val="1"/>
                <c:pt idx="0">
                  <c:v>Mobilųjį telefoną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100%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Lapas1!$D$93:$E$93</c:f>
              <c:numCache>
                <c:formatCode>0%</c:formatCode>
                <c:ptCount val="1"/>
                <c:pt idx="0">
                  <c:v>0.83</c:v>
                </c:pt>
              </c:numCache>
              <c:extLst/>
            </c:numRef>
          </c:val>
        </c:ser>
        <c:ser>
          <c:idx val="2"/>
          <c:order val="2"/>
          <c:tx>
            <c:strRef>
              <c:f>Lapas1!$C$94</c:f>
              <c:strCache>
                <c:ptCount val="1"/>
                <c:pt idx="0">
                  <c:v>Planšetinį kompiuterį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100%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Lapas1!$D$94:$E$94</c:f>
              <c:numCache>
                <c:formatCode>0%</c:formatCode>
                <c:ptCount val="1"/>
                <c:pt idx="0">
                  <c:v>0.12</c:v>
                </c:pt>
              </c:numCache>
              <c:extLst/>
            </c:numRef>
          </c:val>
        </c:ser>
        <c:ser>
          <c:idx val="3"/>
          <c:order val="3"/>
          <c:tx>
            <c:strRef>
              <c:f>Lapas1!$C$95</c:f>
              <c:strCache>
                <c:ptCount val="1"/>
                <c:pt idx="0">
                  <c:v>Stacionarų kompiuterį/elektroninę užrašų knygelę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100%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Lapas1!$D$95:$E$95</c:f>
              <c:numCache>
                <c:formatCode>0%</c:formatCode>
                <c:ptCount val="1"/>
                <c:pt idx="0">
                  <c:v>0.28000000000000003</c:v>
                </c:pt>
              </c:numCache>
              <c:extLst/>
            </c:numRef>
          </c:val>
        </c:ser>
        <c:ser>
          <c:idx val="4"/>
          <c:order val="4"/>
          <c:tx>
            <c:strRef>
              <c:f>Lapas1!$C$96</c:f>
              <c:strCache>
                <c:ptCount val="1"/>
                <c:pt idx="0">
                  <c:v>Radijo imtuvą/muzikos grotuvą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100%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Lapas1!$D$96:$E$96</c:f>
              <c:numCache>
                <c:formatCode>0%</c:formatCode>
                <c:ptCount val="1"/>
                <c:pt idx="0">
                  <c:v>0.06</c:v>
                </c:pt>
              </c:numCache>
              <c:extLst/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159542816"/>
        <c:axId val="160153432"/>
      </c:barChart>
      <c:valAx>
        <c:axId val="160153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542816"/>
        <c:crosses val="autoZero"/>
        <c:crossBetween val="between"/>
      </c:valAx>
      <c:catAx>
        <c:axId val="15954281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60153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Lapas1!$D$101:$D$105</c:f>
              <c:strCache>
                <c:ptCount val="5"/>
                <c:pt idx="0">
                  <c:v>Namuose</c:v>
                </c:pt>
                <c:pt idx="1">
                  <c:v>Mokykloje</c:v>
                </c:pt>
                <c:pt idx="2">
                  <c:v>Per mobilųjį telefoną</c:v>
                </c:pt>
                <c:pt idx="3">
                  <c:v>Kavinėjė</c:v>
                </c:pt>
                <c:pt idx="4">
                  <c:v>Bet kurioje vietoje, kur yra Wi Fi</c:v>
                </c:pt>
              </c:strCache>
            </c:strRef>
          </c:cat>
          <c:val>
            <c:numRef>
              <c:f>Lapas1!$E$101:$E$105</c:f>
              <c:numCache>
                <c:formatCode>0%</c:formatCode>
                <c:ptCount val="5"/>
                <c:pt idx="0">
                  <c:v>0.82</c:v>
                </c:pt>
                <c:pt idx="1">
                  <c:v>0.28000000000000003</c:v>
                </c:pt>
                <c:pt idx="2">
                  <c:v>0.35</c:v>
                </c:pt>
                <c:pt idx="3">
                  <c:v>0.1</c:v>
                </c:pt>
                <c:pt idx="4">
                  <c:v>0.34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9543600"/>
        <c:axId val="15954399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Lapas1!$D$101:$D$105</c15:sqref>
                        </c15:formulaRef>
                      </c:ext>
                    </c:extLst>
                    <c:strCache>
                      <c:ptCount val="5"/>
                      <c:pt idx="0">
                        <c:v>Namuose</c:v>
                      </c:pt>
                      <c:pt idx="1">
                        <c:v>Mokykloje</c:v>
                      </c:pt>
                      <c:pt idx="2">
                        <c:v>Per mobilųjį telefoną</c:v>
                      </c:pt>
                      <c:pt idx="3">
                        <c:v>Kavinėjė</c:v>
                      </c:pt>
                      <c:pt idx="4">
                        <c:v>Bet kurioje vietoje, kur yra Wi Fi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Lapas1!$F$101:$F$105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Chart>
      <c:catAx>
        <c:axId val="159543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543992"/>
        <c:crosses val="autoZero"/>
        <c:auto val="1"/>
        <c:lblAlgn val="ctr"/>
        <c:lblOffset val="100"/>
        <c:noMultiLvlLbl val="0"/>
      </c:catAx>
      <c:valAx>
        <c:axId val="159543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54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tint val="67000"/>
                    <a:satMod val="105000"/>
                    <a:lumMod val="110000"/>
                  </a:schemeClr>
                </a:gs>
                <a:gs pos="50000">
                  <a:schemeClr val="accent6">
                    <a:tint val="73000"/>
                    <a:satMod val="103000"/>
                    <a:lumMod val="105000"/>
                  </a:schemeClr>
                </a:gs>
                <a:gs pos="100000">
                  <a:schemeClr val="accent6">
                    <a:tint val="81000"/>
                    <a:satMod val="109000"/>
                    <a:lumMod val="10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Lapas1!$D$111:$D$117</c:f>
              <c:strCache>
                <c:ptCount val="7"/>
                <c:pt idx="0">
                  <c:v>06:00 - 08:00</c:v>
                </c:pt>
                <c:pt idx="1">
                  <c:v>08:00 - 12:00</c:v>
                </c:pt>
                <c:pt idx="2">
                  <c:v>12:00 - 16:00</c:v>
                </c:pt>
                <c:pt idx="3">
                  <c:v>16:00 - 19:00</c:v>
                </c:pt>
                <c:pt idx="4">
                  <c:v>19:00 - 22:00</c:v>
                </c:pt>
                <c:pt idx="5">
                  <c:v>22:00 - 24:00</c:v>
                </c:pt>
                <c:pt idx="6">
                  <c:v>24:00 - 06:00</c:v>
                </c:pt>
              </c:strCache>
            </c:strRef>
          </c:cat>
          <c:val>
            <c:numRef>
              <c:f>Lapas1!$E$111:$E$117</c:f>
              <c:numCache>
                <c:formatCode>0%</c:formatCode>
                <c:ptCount val="7"/>
                <c:pt idx="0">
                  <c:v>0.13</c:v>
                </c:pt>
                <c:pt idx="1">
                  <c:v>0.13</c:v>
                </c:pt>
                <c:pt idx="2">
                  <c:v>0.31</c:v>
                </c:pt>
                <c:pt idx="3">
                  <c:v>0.64</c:v>
                </c:pt>
                <c:pt idx="4">
                  <c:v>0.55000000000000004</c:v>
                </c:pt>
                <c:pt idx="5">
                  <c:v>0.21</c:v>
                </c:pt>
                <c:pt idx="6">
                  <c:v>0.11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9544776"/>
        <c:axId val="159545168"/>
      </c:barChart>
      <c:catAx>
        <c:axId val="15954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545168"/>
        <c:crosses val="autoZero"/>
        <c:auto val="1"/>
        <c:lblAlgn val="ctr"/>
        <c:lblOffset val="100"/>
        <c:noMultiLvlLbl val="0"/>
      </c:catAx>
      <c:valAx>
        <c:axId val="15954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544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Lapas1!$E$122:$E$125</c:f>
              <c:strCache>
                <c:ptCount val="4"/>
                <c:pt idx="0">
                  <c:v>Mobilųjį telefoną</c:v>
                </c:pt>
                <c:pt idx="1">
                  <c:v>Televizorių</c:v>
                </c:pt>
                <c:pt idx="2">
                  <c:v>Planšetinį kompiuterį</c:v>
                </c:pt>
                <c:pt idx="3">
                  <c:v>Stacionarų kompiuterį/ elektroninę užrašų knygelę</c:v>
                </c:pt>
              </c:strCache>
            </c:strRef>
          </c:cat>
          <c:val>
            <c:numRef>
              <c:f>Lapas1!$F$122:$F$125</c:f>
              <c:numCache>
                <c:formatCode>0%</c:formatCode>
                <c:ptCount val="4"/>
                <c:pt idx="0">
                  <c:v>0.82</c:v>
                </c:pt>
                <c:pt idx="1">
                  <c:v>0.26</c:v>
                </c:pt>
                <c:pt idx="2">
                  <c:v>0.11</c:v>
                </c:pt>
                <c:pt idx="3">
                  <c:v>0.28000000000000003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9545952"/>
        <c:axId val="159546344"/>
      </c:barChart>
      <c:catAx>
        <c:axId val="15954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546344"/>
        <c:crosses val="autoZero"/>
        <c:auto val="1"/>
        <c:lblAlgn val="ctr"/>
        <c:lblOffset val="100"/>
        <c:noMultiLvlLbl val="0"/>
      </c:catAx>
      <c:valAx>
        <c:axId val="15954634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54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Lapas1!$F$128:$F$132</c:f>
              <c:strCache>
                <c:ptCount val="5"/>
                <c:pt idx="0">
                  <c:v>Žaidimams</c:v>
                </c:pt>
                <c:pt idx="1">
                  <c:v>Muzikos klausymui</c:v>
                </c:pt>
                <c:pt idx="2">
                  <c:v>Filmų ir video žiūrėjimui</c:v>
                </c:pt>
                <c:pt idx="3">
                  <c:v>Naršymui socialiniuose tinkluose</c:v>
                </c:pt>
                <c:pt idx="4">
                  <c:v>Savęs parodymui</c:v>
                </c:pt>
              </c:strCache>
            </c:strRef>
          </c:cat>
          <c:val>
            <c:numRef>
              <c:f>Lapas1!$G$128:$G$132</c:f>
              <c:numCache>
                <c:formatCode>0%</c:formatCode>
                <c:ptCount val="5"/>
                <c:pt idx="0">
                  <c:v>0.64</c:v>
                </c:pt>
                <c:pt idx="1">
                  <c:v>0.63</c:v>
                </c:pt>
                <c:pt idx="2">
                  <c:v>0.63</c:v>
                </c:pt>
                <c:pt idx="3">
                  <c:v>0.6</c:v>
                </c:pt>
                <c:pt idx="4">
                  <c:v>0.03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055000"/>
        <c:axId val="161055392"/>
      </c:barChart>
      <c:catAx>
        <c:axId val="161055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1055392"/>
        <c:crosses val="autoZero"/>
        <c:auto val="1"/>
        <c:lblAlgn val="ctr"/>
        <c:lblOffset val="100"/>
        <c:noMultiLvlLbl val="0"/>
      </c:catAx>
      <c:valAx>
        <c:axId val="16105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1055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Lapas1!$D$137:$D$142</c:f>
              <c:strCache>
                <c:ptCount val="6"/>
                <c:pt idx="0">
                  <c:v>Facebooką</c:v>
                </c:pt>
                <c:pt idx="1">
                  <c:v>Twitterį</c:v>
                </c:pt>
                <c:pt idx="2">
                  <c:v>Instagramą</c:v>
                </c:pt>
                <c:pt idx="3">
                  <c:v>Whatsappą</c:v>
                </c:pt>
                <c:pt idx="4">
                  <c:v>Snapchatą</c:v>
                </c:pt>
                <c:pt idx="5">
                  <c:v>Kitus socialinius tinklus</c:v>
                </c:pt>
              </c:strCache>
            </c:strRef>
          </c:cat>
          <c:val>
            <c:numRef>
              <c:f>Lapas1!$E$137:$E$142</c:f>
              <c:numCache>
                <c:formatCode>0%</c:formatCode>
                <c:ptCount val="6"/>
                <c:pt idx="0">
                  <c:v>0.73</c:v>
                </c:pt>
                <c:pt idx="1">
                  <c:v>0.14000000000000001</c:v>
                </c:pt>
                <c:pt idx="2">
                  <c:v>0.63</c:v>
                </c:pt>
                <c:pt idx="3">
                  <c:v>0.05</c:v>
                </c:pt>
                <c:pt idx="4">
                  <c:v>0.66</c:v>
                </c:pt>
                <c:pt idx="5">
                  <c:v>0.49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056176"/>
        <c:axId val="161056568"/>
      </c:barChart>
      <c:catAx>
        <c:axId val="16105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1056568"/>
        <c:crosses val="autoZero"/>
        <c:auto val="1"/>
        <c:lblAlgn val="ctr"/>
        <c:lblOffset val="100"/>
        <c:noMultiLvlLbl val="0"/>
      </c:catAx>
      <c:valAx>
        <c:axId val="161056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105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Lapas1!$E$146:$E$149</c:f>
              <c:strCache>
                <c:ptCount val="4"/>
                <c:pt idx="0">
                  <c:v>Televizorius</c:v>
                </c:pt>
                <c:pt idx="1">
                  <c:v>Planšetinis kompiuteris</c:v>
                </c:pt>
                <c:pt idx="2">
                  <c:v>Mobilusis telefonas</c:v>
                </c:pt>
                <c:pt idx="3">
                  <c:v>Stacionarus kompiuteris</c:v>
                </c:pt>
              </c:strCache>
            </c:strRef>
          </c:cat>
          <c:val>
            <c:numRef>
              <c:f>Lapas1!$F$146:$F$149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0.14000000000000001</c:v>
                </c:pt>
                <c:pt idx="2">
                  <c:v>0.66</c:v>
                </c:pt>
                <c:pt idx="3">
                  <c:v>0.51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1057352"/>
        <c:axId val="161057744"/>
      </c:barChart>
      <c:catAx>
        <c:axId val="161057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1057744"/>
        <c:crosses val="autoZero"/>
        <c:auto val="1"/>
        <c:lblAlgn val="ctr"/>
        <c:lblOffset val="100"/>
        <c:noMultiLvlLbl val="0"/>
      </c:catAx>
      <c:valAx>
        <c:axId val="161057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1057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Lapas1!$D$155:$D$158</c:f>
              <c:strCache>
                <c:ptCount val="4"/>
                <c:pt idx="0">
                  <c:v>Televizorius.</c:v>
                </c:pt>
                <c:pt idx="1">
                  <c:v>Planšetinis kompiuteris.</c:v>
                </c:pt>
                <c:pt idx="2">
                  <c:v>Mobilusis telefonas.</c:v>
                </c:pt>
                <c:pt idx="3">
                  <c:v>Stacionarus kompiuteris.</c:v>
                </c:pt>
              </c:strCache>
            </c:strRef>
          </c:cat>
          <c:val>
            <c:numRef>
              <c:f>Lapas1!$E$155:$E$158</c:f>
              <c:numCache>
                <c:formatCode>0%</c:formatCode>
                <c:ptCount val="4"/>
                <c:pt idx="0">
                  <c:v>0.33</c:v>
                </c:pt>
                <c:pt idx="1">
                  <c:v>0.13</c:v>
                </c:pt>
                <c:pt idx="2">
                  <c:v>0.9</c:v>
                </c:pt>
                <c:pt idx="3">
                  <c:v>0.41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0572480"/>
        <c:axId val="160572872"/>
      </c:barChart>
      <c:catAx>
        <c:axId val="160572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72872"/>
        <c:crosses val="autoZero"/>
        <c:auto val="1"/>
        <c:lblAlgn val="ctr"/>
        <c:lblOffset val="100"/>
        <c:noMultiLvlLbl val="0"/>
      </c:catAx>
      <c:valAx>
        <c:axId val="160572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7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Lapas1!$D$166:$D$170</c:f>
              <c:strCache>
                <c:ptCount val="5"/>
                <c:pt idx="0">
                  <c:v>Televizorių.</c:v>
                </c:pt>
                <c:pt idx="1">
                  <c:v>Planšetinį kompiuterį.</c:v>
                </c:pt>
                <c:pt idx="2">
                  <c:v>Mobilųjį telefoną.</c:v>
                </c:pt>
                <c:pt idx="3">
                  <c:v>Stacionarų kompiuterį/elektroninę užrašų knygelę.</c:v>
                </c:pt>
                <c:pt idx="4">
                  <c:v>Nė vieno iš išvardintųjų.</c:v>
                </c:pt>
              </c:strCache>
            </c:strRef>
          </c:cat>
          <c:val>
            <c:numRef>
              <c:f>Lapas1!$E$166:$E$170</c:f>
              <c:numCache>
                <c:formatCode>0%</c:formatCode>
                <c:ptCount val="5"/>
                <c:pt idx="0">
                  <c:v>0.25</c:v>
                </c:pt>
                <c:pt idx="1">
                  <c:v>0.13</c:v>
                </c:pt>
                <c:pt idx="2">
                  <c:v>0.87</c:v>
                </c:pt>
                <c:pt idx="3">
                  <c:v>0.38</c:v>
                </c:pt>
                <c:pt idx="4">
                  <c:v>0.04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160573656"/>
        <c:axId val="160574048"/>
      </c:barChart>
      <c:catAx>
        <c:axId val="160573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74048"/>
        <c:crosses val="autoZero"/>
        <c:auto val="1"/>
        <c:lblAlgn val="ctr"/>
        <c:lblOffset val="100"/>
        <c:noMultiLvlLbl val="0"/>
      </c:catAx>
      <c:valAx>
        <c:axId val="16057404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73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Lapas1!$E$175:$E$177</c:f>
              <c:strCache>
                <c:ptCount val="3"/>
                <c:pt idx="0">
                  <c:v>Mano šeima man netrukdo.</c:v>
                </c:pt>
                <c:pt idx="1">
                  <c:v>Mano šeima mane visada riboja</c:v>
                </c:pt>
                <c:pt idx="2">
                  <c:v>Mano šeima to nežino.</c:v>
                </c:pt>
              </c:strCache>
            </c:strRef>
          </c:cat>
          <c:val>
            <c:numRef>
              <c:f>Lapas1!$F$175:$F$177</c:f>
              <c:numCache>
                <c:formatCode>0%</c:formatCode>
                <c:ptCount val="3"/>
                <c:pt idx="0">
                  <c:v>0.52</c:v>
                </c:pt>
                <c:pt idx="1">
                  <c:v>0.55000000000000004</c:v>
                </c:pt>
                <c:pt idx="2">
                  <c:v>0.02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0574832"/>
        <c:axId val="160575224"/>
      </c:barChart>
      <c:catAx>
        <c:axId val="160574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75224"/>
        <c:crosses val="autoZero"/>
        <c:auto val="1"/>
        <c:lblAlgn val="ctr"/>
        <c:lblOffset val="100"/>
        <c:noMultiLvlLbl val="0"/>
      </c:catAx>
      <c:valAx>
        <c:axId val="160575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7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Lapas1!$B$16:$B$17</c:f>
              <c:strCache>
                <c:ptCount val="2"/>
                <c:pt idx="0">
                  <c:v>berniukas</c:v>
                </c:pt>
                <c:pt idx="1">
                  <c:v>mergaitė</c:v>
                </c:pt>
              </c:strCache>
            </c:strRef>
          </c:cat>
          <c:val>
            <c:numRef>
              <c:f>Lapas1!$C$16:$C$17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Lapas1!$B$16:$B$17</c15:sqref>
                        </c15:formulaRef>
                      </c:ext>
                    </c:extLst>
                    <c:strCache>
                      <c:ptCount val="2"/>
                      <c:pt idx="0">
                        <c:v>berniukas</c:v>
                      </c:pt>
                      <c:pt idx="1">
                        <c:v>mergaitė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Lapas1!$D$16:$D$17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Lapas1!$E$184:$E$188</c:f>
              <c:strCache>
                <c:ptCount val="5"/>
                <c:pt idx="0">
                  <c:v>Kiekvienas praleidžia laiką savarankiškai.</c:v>
                </c:pt>
                <c:pt idx="1">
                  <c:v>Žiūrime televizorių, filmus kartu.</c:v>
                </c:pt>
                <c:pt idx="2">
                  <c:v>Mes kartu žaidžiame žaidimus ir bendraujame.</c:v>
                </c:pt>
                <c:pt idx="3">
                  <c:v>Aš savo kambaryje praleidžiu laiką su kompiuteriu, planšetiniu kompiuteriu ir mobiliuoju telefonu.</c:v>
                </c:pt>
                <c:pt idx="4">
                  <c:v>Mes praleidžiame laiką kartu (skaitome, lankome artimuosius ...) ir t.t.</c:v>
                </c:pt>
              </c:strCache>
            </c:strRef>
          </c:cat>
          <c:val>
            <c:numRef>
              <c:f>Lapas1!$F$184:$F$188</c:f>
              <c:numCache>
                <c:formatCode>0%</c:formatCode>
                <c:ptCount val="5"/>
                <c:pt idx="0">
                  <c:v>0.25</c:v>
                </c:pt>
                <c:pt idx="1">
                  <c:v>0.55000000000000004</c:v>
                </c:pt>
                <c:pt idx="2">
                  <c:v>0.42</c:v>
                </c:pt>
                <c:pt idx="3">
                  <c:v>0.22</c:v>
                </c:pt>
                <c:pt idx="4">
                  <c:v>0.4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0576008"/>
        <c:axId val="161289160"/>
      </c:barChart>
      <c:catAx>
        <c:axId val="160576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1289160"/>
        <c:crosses val="autoZero"/>
        <c:auto val="1"/>
        <c:lblAlgn val="ctr"/>
        <c:lblOffset val="100"/>
        <c:noMultiLvlLbl val="0"/>
      </c:catAx>
      <c:valAx>
        <c:axId val="161289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76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Lapas1!$E$193:$E$196</c:f>
              <c:strCache>
                <c:ptCount val="4"/>
                <c:pt idx="0">
                  <c:v>Žaidimo pertraukimas.</c:v>
                </c:pt>
                <c:pt idx="1">
                  <c:v>Bendravimas su draugais.</c:v>
                </c:pt>
                <c:pt idx="2">
                  <c:v>Tiesioginių programų nutraukimas.</c:v>
                </c:pt>
                <c:pt idx="3">
                  <c:v>Nebaigti namų darbai.</c:v>
                </c:pt>
              </c:strCache>
            </c:strRef>
          </c:cat>
          <c:val>
            <c:numRef>
              <c:f>Lapas1!$F$193:$F$196</c:f>
              <c:numCache>
                <c:formatCode>0%</c:formatCode>
                <c:ptCount val="4"/>
                <c:pt idx="0">
                  <c:v>0.38</c:v>
                </c:pt>
                <c:pt idx="1">
                  <c:v>0.39</c:v>
                </c:pt>
                <c:pt idx="2">
                  <c:v>0.14000000000000001</c:v>
                </c:pt>
                <c:pt idx="3">
                  <c:v>0.5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1289944"/>
        <c:axId val="161290336"/>
      </c:barChart>
      <c:catAx>
        <c:axId val="161289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1290336"/>
        <c:crosses val="autoZero"/>
        <c:auto val="1"/>
        <c:lblAlgn val="ctr"/>
        <c:lblOffset val="100"/>
        <c:noMultiLvlLbl val="0"/>
      </c:catAx>
      <c:valAx>
        <c:axId val="161290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1289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Lapas1!$B$23:$B$28</c:f>
              <c:strCache>
                <c:ptCount val="6"/>
                <c:pt idx="0">
                  <c:v>Turkijos</c:v>
                </c:pt>
                <c:pt idx="1">
                  <c:v>Italijos</c:v>
                </c:pt>
                <c:pt idx="2">
                  <c:v>Ispanijos</c:v>
                </c:pt>
                <c:pt idx="3">
                  <c:v>Rumunijos</c:v>
                </c:pt>
                <c:pt idx="4">
                  <c:v>Lietuvos</c:v>
                </c:pt>
                <c:pt idx="5">
                  <c:v>Portugalijos</c:v>
                </c:pt>
              </c:strCache>
            </c:strRef>
          </c:cat>
          <c:val>
            <c:numRef>
              <c:f>Lapas1!$C$23:$C$28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</c:v>
                </c:pt>
                <c:pt idx="4">
                  <c:v>0.98</c:v>
                </c:pt>
                <c:pt idx="5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9775944"/>
        <c:axId val="15970354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Lapas1!$B$23:$B$28</c15:sqref>
                        </c15:formulaRef>
                      </c:ext>
                    </c:extLst>
                    <c:strCache>
                      <c:ptCount val="6"/>
                      <c:pt idx="0">
                        <c:v>Turkijos</c:v>
                      </c:pt>
                      <c:pt idx="1">
                        <c:v>Italijos</c:v>
                      </c:pt>
                      <c:pt idx="2">
                        <c:v>Ispanijos</c:v>
                      </c:pt>
                      <c:pt idx="3">
                        <c:v>Rumunijos</c:v>
                      </c:pt>
                      <c:pt idx="4">
                        <c:v>Lietuvos</c:v>
                      </c:pt>
                      <c:pt idx="5">
                        <c:v>Portugalijos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Lapas1!$D$23:$D$28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</c15:ser>
            </c15:filteredBarSeries>
          </c:ext>
        </c:extLst>
      </c:barChart>
      <c:valAx>
        <c:axId val="159703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775944"/>
        <c:crosses val="autoZero"/>
        <c:crossBetween val="between"/>
      </c:valAx>
      <c:catAx>
        <c:axId val="159775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703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Lapas1!$B$33:$B$37</c:f>
              <c:strCache>
                <c:ptCount val="5"/>
                <c:pt idx="0">
                  <c:v>0-1 val.</c:v>
                </c:pt>
                <c:pt idx="1">
                  <c:v>1-3 val.</c:v>
                </c:pt>
                <c:pt idx="2">
                  <c:v>3-5 val.</c:v>
                </c:pt>
                <c:pt idx="3">
                  <c:v>5-7 val.</c:v>
                </c:pt>
                <c:pt idx="4">
                  <c:v>7 val. ir daugiau</c:v>
                </c:pt>
              </c:strCache>
            </c:strRef>
          </c:cat>
          <c:val>
            <c:numRef>
              <c:f>Lapas1!$C$33:$C$37</c:f>
              <c:numCache>
                <c:formatCode>0%</c:formatCode>
                <c:ptCount val="5"/>
                <c:pt idx="0">
                  <c:v>0.04</c:v>
                </c:pt>
                <c:pt idx="1">
                  <c:v>0.25</c:v>
                </c:pt>
                <c:pt idx="2">
                  <c:v>0.38</c:v>
                </c:pt>
                <c:pt idx="3">
                  <c:v>0.18</c:v>
                </c:pt>
                <c:pt idx="4">
                  <c:v>0.14000000000000001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9854512"/>
        <c:axId val="15983448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Lapas1!$B$33:$B$37</c15:sqref>
                        </c15:formulaRef>
                      </c:ext>
                    </c:extLst>
                    <c:strCache>
                      <c:ptCount val="5"/>
                      <c:pt idx="0">
                        <c:v>0-1 val.</c:v>
                      </c:pt>
                      <c:pt idx="1">
                        <c:v>1-3 val.</c:v>
                      </c:pt>
                      <c:pt idx="2">
                        <c:v>3-5 val.</c:v>
                      </c:pt>
                      <c:pt idx="3">
                        <c:v>5-7 val.</c:v>
                      </c:pt>
                      <c:pt idx="4">
                        <c:v>7 val. ir daugiau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Lapas1!$D$33:$D$37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Chart>
      <c:catAx>
        <c:axId val="15985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834488"/>
        <c:crosses val="autoZero"/>
        <c:auto val="1"/>
        <c:lblAlgn val="ctr"/>
        <c:lblOffset val="100"/>
        <c:noMultiLvlLbl val="0"/>
      </c:catAx>
      <c:valAx>
        <c:axId val="159834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85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Lapas1!$C$43:$C$47</c:f>
              <c:strCache>
                <c:ptCount val="5"/>
                <c:pt idx="0">
                  <c:v>0-1 val.</c:v>
                </c:pt>
                <c:pt idx="1">
                  <c:v>1-3 val.</c:v>
                </c:pt>
                <c:pt idx="2">
                  <c:v>3-5 val.</c:v>
                </c:pt>
                <c:pt idx="3">
                  <c:v>5-7 val.</c:v>
                </c:pt>
                <c:pt idx="4">
                  <c:v>7 val. ir daugiau</c:v>
                </c:pt>
              </c:strCache>
            </c:strRef>
          </c:cat>
          <c:val>
            <c:numRef>
              <c:f>Lapas1!$D$43:$D$47</c:f>
              <c:numCache>
                <c:formatCode>0%</c:formatCode>
                <c:ptCount val="5"/>
                <c:pt idx="0">
                  <c:v>0.27</c:v>
                </c:pt>
                <c:pt idx="1">
                  <c:v>0.33</c:v>
                </c:pt>
                <c:pt idx="2">
                  <c:v>0.22</c:v>
                </c:pt>
                <c:pt idx="3">
                  <c:v>0.09</c:v>
                </c:pt>
                <c:pt idx="4">
                  <c:v>0.1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9844032"/>
        <c:axId val="160318632"/>
      </c:barChart>
      <c:catAx>
        <c:axId val="15984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318632"/>
        <c:crosses val="autoZero"/>
        <c:auto val="1"/>
        <c:lblAlgn val="ctr"/>
        <c:lblOffset val="100"/>
        <c:noMultiLvlLbl val="0"/>
      </c:catAx>
      <c:valAx>
        <c:axId val="160318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84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Lapas1!$B$52:$B$54</c:f>
              <c:strCache>
                <c:ptCount val="3"/>
                <c:pt idx="0">
                  <c:v>Atsisakysiu draugo pasiūlymo ir mokysiuos toliau.</c:v>
                </c:pt>
                <c:pt idx="1">
                  <c:v>Prisijungsiu prie draugo. Manau, kad išlaikysiu egzaminą ir nesimokęs(-iusi).</c:v>
                </c:pt>
                <c:pt idx="2">
                  <c:v>Prisijungsiu prie draugo, o vėliau mokysiuos iki vėlumos.</c:v>
                </c:pt>
              </c:strCache>
            </c:strRef>
          </c:cat>
          <c:val>
            <c:numRef>
              <c:f>Lapas1!$C$52:$C$54</c:f>
              <c:numCache>
                <c:formatCode>0%</c:formatCode>
                <c:ptCount val="3"/>
                <c:pt idx="0">
                  <c:v>0.63</c:v>
                </c:pt>
                <c:pt idx="1">
                  <c:v>0.09</c:v>
                </c:pt>
                <c:pt idx="2">
                  <c:v>0.28000000000000003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9143056"/>
        <c:axId val="15920197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Lapas1!$B$52:$B$54</c15:sqref>
                        </c15:formulaRef>
                      </c:ext>
                    </c:extLst>
                    <c:strCache>
                      <c:ptCount val="3"/>
                      <c:pt idx="0">
                        <c:v>Atsisakysiu draugo pasiūlymo ir mokysiuos toliau.</c:v>
                      </c:pt>
                      <c:pt idx="1">
                        <c:v>Prisijungsiu prie draugo. Manau, kad išlaikysiu egzaminą ir nesimokęs(-iusi).</c:v>
                      </c:pt>
                      <c:pt idx="2">
                        <c:v>Prisijungsiu prie draugo, o vėliau mokysiuos iki vėlumos.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Lapas1!$D$52:$D$54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159143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201976"/>
        <c:crosses val="autoZero"/>
        <c:auto val="1"/>
        <c:lblAlgn val="ctr"/>
        <c:lblOffset val="100"/>
        <c:noMultiLvlLbl val="0"/>
      </c:catAx>
      <c:valAx>
        <c:axId val="159201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14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Lapas1!$C$58:$C$62</c:f>
              <c:strCache>
                <c:ptCount val="5"/>
                <c:pt idx="0">
                  <c:v>Aš negaliu be jų gyventi.</c:v>
                </c:pt>
                <c:pt idx="1">
                  <c:v>Aš galiu praleisti vieną dieną be jų.</c:v>
                </c:pt>
                <c:pt idx="2">
                  <c:v>Aš galiu praleisti savaitę be jų.</c:v>
                </c:pt>
                <c:pt idx="3">
                  <c:v>Aš galiu praleisti mėnesį be jų.</c:v>
                </c:pt>
                <c:pt idx="4">
                  <c:v>Aš galiu iš viso jų neturėti.</c:v>
                </c:pt>
              </c:strCache>
            </c:strRef>
          </c:cat>
          <c:val>
            <c:numRef>
              <c:f>Lapas1!$D$58:$D$62</c:f>
              <c:numCache>
                <c:formatCode>0%</c:formatCode>
                <c:ptCount val="5"/>
                <c:pt idx="0">
                  <c:v>0.15</c:v>
                </c:pt>
                <c:pt idx="1">
                  <c:v>0.15</c:v>
                </c:pt>
                <c:pt idx="2">
                  <c:v>0.2</c:v>
                </c:pt>
                <c:pt idx="3">
                  <c:v>0.17</c:v>
                </c:pt>
                <c:pt idx="4">
                  <c:v>0.33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0149904"/>
        <c:axId val="16015029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Lapas1!$C$58:$C$62</c15:sqref>
                        </c15:formulaRef>
                      </c:ext>
                    </c:extLst>
                    <c:strCache>
                      <c:ptCount val="5"/>
                      <c:pt idx="0">
                        <c:v>Aš negaliu be jų gyventi.</c:v>
                      </c:pt>
                      <c:pt idx="1">
                        <c:v>Aš galiu praleisti vieną dieną be jų.</c:v>
                      </c:pt>
                      <c:pt idx="2">
                        <c:v>Aš galiu praleisti savaitę be jų.</c:v>
                      </c:pt>
                      <c:pt idx="3">
                        <c:v>Aš galiu praleisti mėnesį be jų.</c:v>
                      </c:pt>
                      <c:pt idx="4">
                        <c:v>Aš galiu iš viso jų neturėti.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Lapas1!$E$58:$E$62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Chart>
      <c:catAx>
        <c:axId val="160149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150296"/>
        <c:crosses val="autoZero"/>
        <c:auto val="1"/>
        <c:lblAlgn val="ctr"/>
        <c:lblOffset val="100"/>
        <c:noMultiLvlLbl val="0"/>
      </c:catAx>
      <c:valAx>
        <c:axId val="160150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14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Lapas1!$C$66:$C$69</c:f>
              <c:strCache>
                <c:ptCount val="4"/>
                <c:pt idx="0">
                  <c:v>kenkia man.</c:v>
                </c:pt>
                <c:pt idx="1">
                  <c:v>nekenkia man.</c:v>
                </c:pt>
                <c:pt idx="2">
                  <c:v>suteikia mums galimybę socializuotis.</c:v>
                </c:pt>
                <c:pt idx="3">
                  <c:v>atitraukia mane nuo šeimos ir draugų.</c:v>
                </c:pt>
              </c:strCache>
            </c:strRef>
          </c:cat>
          <c:val>
            <c:numRef>
              <c:f>Lapas1!$D$66:$D$69</c:f>
              <c:numCache>
                <c:formatCode>0%</c:formatCode>
                <c:ptCount val="4"/>
                <c:pt idx="0">
                  <c:v>0.23</c:v>
                </c:pt>
                <c:pt idx="1">
                  <c:v>0.32</c:v>
                </c:pt>
                <c:pt idx="2">
                  <c:v>0.37</c:v>
                </c:pt>
                <c:pt idx="3">
                  <c:v>0.08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0151080"/>
        <c:axId val="16015147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Lapas1!$C$66:$C$69</c15:sqref>
                        </c15:formulaRef>
                      </c:ext>
                    </c:extLst>
                    <c:strCache>
                      <c:ptCount val="4"/>
                      <c:pt idx="0">
                        <c:v>kenkia man.</c:v>
                      </c:pt>
                      <c:pt idx="1">
                        <c:v>nekenkia man.</c:v>
                      </c:pt>
                      <c:pt idx="2">
                        <c:v>suteikia mums galimybę socializuotis.</c:v>
                      </c:pt>
                      <c:pt idx="3">
                        <c:v>atitraukia mane nuo šeimos ir draugų.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Lapas1!$E$66:$E$69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Chart>
      <c:catAx>
        <c:axId val="16015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151472"/>
        <c:crosses val="autoZero"/>
        <c:auto val="1"/>
        <c:lblAlgn val="ctr"/>
        <c:lblOffset val="100"/>
        <c:noMultiLvlLbl val="0"/>
      </c:catAx>
      <c:valAx>
        <c:axId val="160151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151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Lapas1!$C$78:$C$82</c:f>
              <c:strCache>
                <c:ptCount val="5"/>
                <c:pt idx="0">
                  <c:v>įtakoja mano miegą.</c:v>
                </c:pt>
                <c:pt idx="1">
                  <c:v>sukelia galvos skausmą, ausų skausmą.</c:v>
                </c:pt>
                <c:pt idx="2">
                  <c:v>man sukelia nuovargį.</c:v>
                </c:pt>
                <c:pt idx="3">
                  <c:v>sukelia fizinius skausmus (pvz.:nugaros skausmus).</c:v>
                </c:pt>
                <c:pt idx="4">
                  <c:v>ateityje turės įtakos mano sveikatai.</c:v>
                </c:pt>
              </c:strCache>
            </c:strRef>
          </c:cat>
          <c:val>
            <c:numRef>
              <c:f>Lapas1!$D$78:$D$82</c:f>
              <c:numCache>
                <c:formatCode>0%</c:formatCode>
                <c:ptCount val="5"/>
                <c:pt idx="0">
                  <c:v>0.38</c:v>
                </c:pt>
                <c:pt idx="1">
                  <c:v>0.09</c:v>
                </c:pt>
                <c:pt idx="2">
                  <c:v>0.26</c:v>
                </c:pt>
                <c:pt idx="3">
                  <c:v>0.04</c:v>
                </c:pt>
                <c:pt idx="4">
                  <c:v>0.23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0152256"/>
        <c:axId val="16015264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Lapas1!$C$78:$C$82</c15:sqref>
                        </c15:formulaRef>
                      </c:ext>
                    </c:extLst>
                    <c:strCache>
                      <c:ptCount val="5"/>
                      <c:pt idx="0">
                        <c:v>įtakoja mano miegą.</c:v>
                      </c:pt>
                      <c:pt idx="1">
                        <c:v>sukelia galvos skausmą, ausų skausmą.</c:v>
                      </c:pt>
                      <c:pt idx="2">
                        <c:v>man sukelia nuovargį.</c:v>
                      </c:pt>
                      <c:pt idx="3">
                        <c:v>sukelia fizinius skausmus (pvz.:nugaros skausmus).</c:v>
                      </c:pt>
                      <c:pt idx="4">
                        <c:v>ateityje turės įtakos mano sveikatai.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Lapas1!$E$78:$E$82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Chart>
      <c:catAx>
        <c:axId val="16015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152648"/>
        <c:crosses val="autoZero"/>
        <c:auto val="1"/>
        <c:lblAlgn val="ctr"/>
        <c:lblOffset val="100"/>
        <c:noMultiLvlLbl val="0"/>
      </c:catAx>
      <c:valAx>
        <c:axId val="160152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15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t-LT" smtClean="0"/>
              <a:t>2020.02.03</a:t>
            </a:r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B9457-6DE7-4AF6-A445-FE4B55D75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12730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t-LT" smtClean="0"/>
              <a:t>2020.02.03</a:t>
            </a:r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B6F62-E7D0-4F81-BD07-C8DC1EE37BC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99697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77827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952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ECA26BA-F5D6-44CB-A986-86426759267B}" type="datetime1">
              <a:rPr lang="lt-LT" smtClean="0"/>
              <a:t>2020.03.10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40546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2981-DA09-433F-9DD8-D6B636165097}" type="datetime1">
              <a:rPr lang="lt-LT" smtClean="0"/>
              <a:t>2020.03.10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200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D23D-0DFE-43C3-8FA6-05604DD92DCE}" type="datetime1">
              <a:rPr lang="lt-LT" smtClean="0"/>
              <a:t>2020.03.10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296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173-A657-4B11-BDE6-A2D8315E76FE}" type="datetime1">
              <a:rPr lang="lt-LT" smtClean="0"/>
              <a:t>2020.03.10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806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7B280C-031E-4049-B4F9-51465D82D903}" type="datetime1">
              <a:rPr lang="lt-LT" smtClean="0"/>
              <a:t>2020.03.10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1858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C785-0A23-4732-8BB8-B5E2478F2E95}" type="datetime1">
              <a:rPr lang="lt-LT" smtClean="0"/>
              <a:t>2020.03.10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911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AECB-8643-454C-BABE-538E1BE3E6A6}" type="datetime1">
              <a:rPr lang="lt-LT" smtClean="0"/>
              <a:t>2020.03.10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500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472-4C11-4B9A-91E3-C8ECB38315B3}" type="datetime1">
              <a:rPr lang="lt-LT" smtClean="0"/>
              <a:t>2020.03.10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762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519-8A70-43A5-B846-5B7F8CE08A49}" type="datetime1">
              <a:rPr lang="lt-LT" smtClean="0"/>
              <a:t>2020.03.10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720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ECA147-3F6A-4685-9AF3-8A9ED9B1C6C2}" type="datetime1">
              <a:rPr lang="lt-LT" smtClean="0"/>
              <a:t>2020.03.10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92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4EF0BE-8AC8-4A6B-9FB2-B26641A508B1}" type="datetime1">
              <a:rPr lang="lt-LT" smtClean="0"/>
              <a:t>2020.03.10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286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D79BF2C-3BC7-4050-9F8A-9D3BCCAE4DE8}" type="datetime1">
              <a:rPr lang="lt-LT" smtClean="0"/>
              <a:t>2020.03.10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2040942-7DAB-4D4F-922A-85E0A2B06FC6}" type="slidenum">
              <a:rPr lang="lt-LT" smtClean="0"/>
              <a:t>‹#›</a:t>
            </a:fld>
            <a:endParaRPr lang="lt-LT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216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kumentas1.docx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/>
              <a:t>T-AIDS </a:t>
            </a:r>
            <a:r>
              <a:rPr lang="lt-LT" b="1" dirty="0" err="1"/>
              <a:t>Erasmus</a:t>
            </a:r>
            <a:r>
              <a:rPr lang="lt-LT" b="1" dirty="0"/>
              <a:t>+ Project </a:t>
            </a:r>
            <a:r>
              <a:rPr lang="lt-LT" b="1" dirty="0" err="1"/>
              <a:t>Starting</a:t>
            </a:r>
            <a:r>
              <a:rPr lang="lt-LT" b="1" dirty="0"/>
              <a:t> </a:t>
            </a:r>
            <a:r>
              <a:rPr lang="lt-LT" b="1" dirty="0" err="1" smtClean="0"/>
              <a:t>Survey</a:t>
            </a:r>
            <a:endParaRPr lang="lt-LT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b="1" dirty="0" smtClean="0"/>
              <a:t>Bendra ataskaita</a:t>
            </a:r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489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/>
              <a:t>17 - Technologinių prietaisų naudojimas: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24528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37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/>
              <a:t>21 - Ilgą laiką naudojami technologiniai prietaisai: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66676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46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Klausimų su keliais pasirinkimais rezultatai 	</a:t>
            </a:r>
            <a:br>
              <a:rPr lang="fi-FI" dirty="0"/>
            </a:br>
            <a:r>
              <a:rPr lang="lt-LT" sz="3200" b="1" dirty="0"/>
              <a:t>4 - Kuriuos iš išvardintų prietaisų naudoji dažniausiai? </a:t>
            </a:r>
            <a:r>
              <a:rPr lang="lt-LT" dirty="0"/>
              <a:t>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755328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124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5 - Kaip ir kur dažniausiai prisijungi prie interneto?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502356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10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6 - Kuriuo paros metu tu praleidi daugiausia laiko prie technologinių prietaisų?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125729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25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8 - Kuriuos iš išvardintųjų prietaisų naudoji dažniausiai?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469148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4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9 - Kokiems tikslams naudoji technologinius įrenginius?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359420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34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10 - </a:t>
            </a:r>
            <a:r>
              <a:rPr lang="lt-LT" sz="3600" b="1" dirty="0" smtClean="0"/>
              <a:t>Kuriuos </a:t>
            </a:r>
            <a:r>
              <a:rPr lang="lt-LT" sz="3600" b="1" dirty="0"/>
              <a:t>socialinius tinklus naudojate?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4284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7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13 - Kaip manote, kurie technologiniai prietaisai prisideda prie tavo mokyklos sėkmės?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977091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70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14 - Kokie yra patys svarbiausi technologiniai prietaisai tavo gyvenime?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76459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5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as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516089"/>
              </p:ext>
            </p:extLst>
          </p:nvPr>
        </p:nvGraphicFramePr>
        <p:xfrm>
          <a:off x="1274654" y="1988695"/>
          <a:ext cx="9901345" cy="3277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kumentas" r:id="rId4" imgW="6642275" imgH="2198455" progId="Word.Document.12">
                  <p:embed/>
                </p:oleObj>
              </mc:Choice>
              <mc:Fallback>
                <p:oleObj name="Dokumentas" r:id="rId4" imgW="6642275" imgH="21984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4654" y="1988695"/>
                        <a:ext cx="9901345" cy="3277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21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15 - Kokius technologinius prietaisus dažniausiai naudoja tavo geriausias draugas 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10749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18 - Kaip tavo šeima reaguoja į tavo technologinių prietaisų naudojimą?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190678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62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19 - Kaip praleidžiate laisvą laiką su šeima?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62095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479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20 - Dėl kurios priežasties gali pamiršti pavalgyti?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1116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743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/>
              <a:t>Klausimų su vienu pasirenkamu atsakymu </a:t>
            </a:r>
            <a:r>
              <a:rPr lang="lt-LT" sz="2800" dirty="0" smtClean="0"/>
              <a:t>rezultatai</a:t>
            </a:r>
            <a:br>
              <a:rPr lang="lt-LT" sz="2800" dirty="0" smtClean="0"/>
            </a:br>
            <a:r>
              <a:rPr lang="lt-LT" sz="2800" b="1" dirty="0"/>
              <a:t>1 - Tavo amžius: </a:t>
            </a:r>
            <a:r>
              <a:rPr lang="lt-LT" sz="2800" dirty="0"/>
              <a:t>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894326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2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2 - Tu esi: </a:t>
            </a:r>
            <a:r>
              <a:rPr lang="lt-LT" dirty="0"/>
              <a:t>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228819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42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3 - Tu esi iš: </a:t>
            </a:r>
            <a:r>
              <a:rPr lang="lt-LT" dirty="0"/>
              <a:t>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36000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9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/>
              <a:t>7 - Kiek valandų per parą tu praleidi prie technologinių įrenginių? </a:t>
            </a:r>
            <a:r>
              <a:rPr lang="lt-LT" dirty="0"/>
              <a:t>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73705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35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/>
              <a:t>11 - Kiek valandų per parą </a:t>
            </a:r>
            <a:r>
              <a:rPr lang="lt-LT" b="1" dirty="0" smtClean="0"/>
              <a:t>praleidi socialiniuose </a:t>
            </a:r>
            <a:r>
              <a:rPr lang="lt-LT" b="1" dirty="0"/>
              <a:t>tinkluose?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66931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797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b="1" dirty="0"/>
              <a:t>12 - Įsivaizduok, kad rytoj turite laikyti svarbų egzaminą. Vos pradėjus mokytis, vienas geriausių tavo draugų(-</a:t>
            </a:r>
            <a:r>
              <a:rPr lang="lt-LT" sz="2400" b="1" dirty="0" err="1"/>
              <a:t>ių</a:t>
            </a:r>
            <a:r>
              <a:rPr lang="lt-LT" sz="2400" b="1" dirty="0"/>
              <a:t>) pakvietė tave kartu žiūrėti tiesioginius vaizdo įrašus internete, žaisti internetinius žaidimus, bendrauti „</a:t>
            </a:r>
            <a:r>
              <a:rPr lang="lt-LT" sz="2400" b="1" dirty="0" err="1"/>
              <a:t>Whatsapp</a:t>
            </a:r>
            <a:r>
              <a:rPr lang="lt-LT" sz="2400" b="1" dirty="0"/>
              <a:t>“ ir pan. Koks bus tavo sprendimas?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21720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55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/>
              <a:t>16 - Įsivaizduok, kad patekai į negyvenamą salą, kurioje nėra jokių technologinių prietaisų. 	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08721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42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TM10001105[[fn=Apkarpymas]]</Template>
  <TotalTime>64</TotalTime>
  <Words>242</Words>
  <Application>Microsoft Office PowerPoint</Application>
  <PresentationFormat>Plačiaekranė</PresentationFormat>
  <Paragraphs>23</Paragraphs>
  <Slides>23</Slides>
  <Notes>2</Notes>
  <HiddenSlides>0</HiddenSlides>
  <MMClips>0</MMClips>
  <ScaleCrop>false</ScaleCrop>
  <HeadingPairs>
    <vt:vector size="8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23</vt:i4>
      </vt:variant>
    </vt:vector>
  </HeadingPairs>
  <TitlesOfParts>
    <vt:vector size="27" baseType="lpstr">
      <vt:lpstr>Calibri</vt:lpstr>
      <vt:lpstr>Franklin Gothic Book</vt:lpstr>
      <vt:lpstr>Crop</vt:lpstr>
      <vt:lpstr>Dokumentas</vt:lpstr>
      <vt:lpstr>T-AIDS Erasmus+ Project Starting Survey</vt:lpstr>
      <vt:lpstr>„PowerPoint“ pateiktis</vt:lpstr>
      <vt:lpstr>Klausimų su vienu pasirenkamu atsakymu rezultatai 1 - Tavo amžius:  </vt:lpstr>
      <vt:lpstr>2 - Tu esi:  </vt:lpstr>
      <vt:lpstr>3 - Tu esi iš:  </vt:lpstr>
      <vt:lpstr>7 - Kiek valandų per parą tu praleidi prie technologinių įrenginių?  </vt:lpstr>
      <vt:lpstr>11 - Kiek valandų per parą praleidi socialiniuose tinkluose?  </vt:lpstr>
      <vt:lpstr>12 - Įsivaizduok, kad rytoj turite laikyti svarbų egzaminą. Vos pradėjus mokytis, vienas geriausių tavo draugų(-ių) pakvietė tave kartu žiūrėti tiesioginius vaizdo įrašus internete, žaisti internetinius žaidimus, bendrauti „Whatsapp“ ir pan. Koks bus tavo sprendimas?  </vt:lpstr>
      <vt:lpstr>16 - Įsivaizduok, kad patekai į negyvenamą salą, kurioje nėra jokių technologinių prietaisų.  </vt:lpstr>
      <vt:lpstr>17 - Technologinių prietaisų naudojimas:  </vt:lpstr>
      <vt:lpstr>21 - Ilgą laiką naudojami technologiniai prietaisai:  </vt:lpstr>
      <vt:lpstr>Klausimų su keliais pasirinkimais rezultatai   4 - Kuriuos iš išvardintų prietaisų naudoji dažniausiai?  </vt:lpstr>
      <vt:lpstr>5 - Kaip ir kur dažniausiai prisijungi prie interneto?  </vt:lpstr>
      <vt:lpstr>6 - Kuriuo paros metu tu praleidi daugiausia laiko prie technologinių prietaisų?  </vt:lpstr>
      <vt:lpstr>8 - Kuriuos iš išvardintųjų prietaisų naudoji dažniausiai?  </vt:lpstr>
      <vt:lpstr>9 - Kokiems tikslams naudoji technologinius įrenginius?  </vt:lpstr>
      <vt:lpstr>10 - Kuriuos socialinius tinklus naudojate?  </vt:lpstr>
      <vt:lpstr>13 - Kaip manote, kurie technologiniai prietaisai prisideda prie tavo mokyklos sėkmės?  </vt:lpstr>
      <vt:lpstr>14 - Kokie yra patys svarbiausi technologiniai prietaisai tavo gyvenime?  </vt:lpstr>
      <vt:lpstr>15 - Kokius technologinius prietaisus dažniausiai naudoja tavo geriausias draugas ?  </vt:lpstr>
      <vt:lpstr>18 - Kaip tavo šeima reaguoja į tavo technologinių prietaisų naudojimą?  </vt:lpstr>
      <vt:lpstr>19 - Kaip praleidžiate laisvą laiką su šeima?  </vt:lpstr>
      <vt:lpstr>20 - Dėl kurios priežasties gali pamiršti pavalgyti?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T-AIDS Erasmus+ Project Starting Survey</dc:title>
  <dc:creator>SigitaG</dc:creator>
  <cp:lastModifiedBy>Serv</cp:lastModifiedBy>
  <cp:revision>23</cp:revision>
  <dcterms:created xsi:type="dcterms:W3CDTF">2020-02-03T09:29:53Z</dcterms:created>
  <dcterms:modified xsi:type="dcterms:W3CDTF">2020-03-10T12:19:22Z</dcterms:modified>
</cp:coreProperties>
</file>